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97" r:id="rId2"/>
    <p:sldId id="298" r:id="rId3"/>
    <p:sldId id="299" r:id="rId4"/>
    <p:sldId id="301" r:id="rId5"/>
    <p:sldId id="300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23" r:id="rId20"/>
    <p:sldId id="317" r:id="rId21"/>
    <p:sldId id="318" r:id="rId22"/>
    <p:sldId id="319" r:id="rId23"/>
    <p:sldId id="320" r:id="rId24"/>
    <p:sldId id="321" r:id="rId25"/>
    <p:sldId id="322" r:id="rId26"/>
    <p:sldId id="324" r:id="rId27"/>
    <p:sldId id="303" r:id="rId28"/>
    <p:sldId id="287" r:id="rId2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DBD"/>
    <a:srgbClr val="A24ABA"/>
    <a:srgbClr val="DF1803"/>
    <a:srgbClr val="B2D9EA"/>
    <a:srgbClr val="6546BE"/>
    <a:srgbClr val="FFA7A7"/>
    <a:srgbClr val="AD77D4"/>
    <a:srgbClr val="954E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60" y="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.post.naver.com/viewer/postView.nhn?volumeNo=18695913&amp;memberNo=16839400&amp;vType=VERTICAL" TargetMode="External"/><Relationship Id="rId2" Type="http://schemas.openxmlformats.org/officeDocument/2006/relationships/hyperlink" Target="https://blog.naver.com/hanpeaceye/2209600396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afe.naver.com/lolkor" TargetMode="External"/><Relationship Id="rId4" Type="http://schemas.openxmlformats.org/officeDocument/2006/relationships/hyperlink" Target="https://blog.naver.com/frxmwfptif/220104144581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467313" y="1652635"/>
            <a:ext cx="6899339" cy="41837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574" y="562179"/>
            <a:ext cx="1272086" cy="812722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2635582" y="2241665"/>
            <a:ext cx="107914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>
                <a:solidFill>
                  <a:srgbClr val="00B0F0"/>
                </a:solidFill>
                <a:latin typeface="Noto Sans CJK KR Thin" pitchFamily="34" charset="-127"/>
                <a:ea typeface="Noto Sans CJK KR Thin" pitchFamily="34" charset="-127"/>
              </a:rPr>
              <a:t>U</a:t>
            </a:r>
            <a:endParaRPr lang="ko-KR" altLang="en-US" sz="10000" dirty="0">
              <a:solidFill>
                <a:srgbClr val="00B0F0"/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832048" y="2210161"/>
            <a:ext cx="56618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rgbClr val="00B0F0"/>
                </a:solidFill>
                <a:latin typeface="Noto Sans CJK KR Thin" pitchFamily="34" charset="-127"/>
                <a:ea typeface="Noto Sans CJK KR Thin" pitchFamily="34" charset="-127"/>
              </a:rPr>
              <a:t>I</a:t>
            </a:r>
            <a:endParaRPr lang="ko-KR" altLang="en-US" sz="10000" dirty="0">
              <a:solidFill>
                <a:srgbClr val="00B0F0"/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00317" y="3622918"/>
            <a:ext cx="107914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U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169429" y="3637207"/>
            <a:ext cx="970137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X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238089" y="2708173"/>
            <a:ext cx="243012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DF1803"/>
                </a:solidFill>
                <a:latin typeface="Noto Sans CJK KR Bold" pitchFamily="34" charset="-127"/>
                <a:ea typeface="Noto Sans CJK KR Bold" pitchFamily="34" charset="-127"/>
              </a:rPr>
              <a:t>그 들 에 게 전 하 는</a:t>
            </a:r>
            <a:endParaRPr lang="en-US" altLang="ko-KR" dirty="0" smtClean="0">
              <a:solidFill>
                <a:srgbClr val="DF1803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847819" y="3970310"/>
            <a:ext cx="121506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DF1803"/>
                </a:solidFill>
                <a:latin typeface="Noto Sans CJK KR Bold" pitchFamily="34" charset="-127"/>
                <a:ea typeface="Noto Sans CJK KR Bold" pitchFamily="34" charset="-127"/>
              </a:rPr>
              <a:t>기 다 리 다</a:t>
            </a:r>
            <a:endParaRPr lang="en-US" altLang="ko-KR" dirty="0" smtClean="0">
              <a:solidFill>
                <a:srgbClr val="DF1803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7402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637968" y="0"/>
            <a:ext cx="819646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499" y="0"/>
            <a:ext cx="4373218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04595" y="2778981"/>
            <a:ext cx="33943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54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효율성</a:t>
            </a:r>
            <a:endParaRPr lang="en-US" altLang="ko-KR" sz="54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4595" y="752407"/>
            <a:ext cx="33943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54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심플함</a:t>
            </a:r>
            <a:endParaRPr lang="en-US" altLang="ko-KR" sz="54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04595" y="5045101"/>
            <a:ext cx="33943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54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편리성</a:t>
            </a:r>
            <a:endParaRPr lang="en-US" altLang="ko-KR" sz="54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4595" y="1967970"/>
            <a:ext cx="8665592" cy="2800767"/>
          </a:xfrm>
          <a:prstGeom prst="rect">
            <a:avLst/>
          </a:prstGeom>
          <a:solidFill>
            <a:srgbClr val="A24A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 dirty="0" smtClean="0">
                <a:solidFill>
                  <a:schemeClr val="bg1"/>
                </a:solidFill>
              </a:rPr>
              <a:t>시각 디자인</a:t>
            </a:r>
            <a:endParaRPr lang="en-US" altLang="ko-KR" sz="88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8800" dirty="0" smtClean="0">
                <a:solidFill>
                  <a:schemeClr val="bg1"/>
                </a:solidFill>
              </a:rPr>
              <a:t> </a:t>
            </a:r>
            <a:r>
              <a:rPr lang="en-US" altLang="ko-KR" sz="8800" dirty="0" smtClean="0">
                <a:solidFill>
                  <a:schemeClr val="bg1"/>
                </a:solidFill>
              </a:rPr>
              <a:t>Visual Design</a:t>
            </a:r>
          </a:p>
        </p:txBody>
      </p:sp>
    </p:spTree>
    <p:extLst>
      <p:ext uri="{BB962C8B-B14F-4D97-AF65-F5344CB8AC3E}">
        <p14:creationId xmlns:p14="http://schemas.microsoft.com/office/powerpoint/2010/main" val="132815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13" grpId="0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709531" y="0"/>
            <a:ext cx="819646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154610" y="345231"/>
            <a:ext cx="735690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                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UI</a:t>
            </a:r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는 컴퓨터만의 것이 아니야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!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265928" y="716967"/>
            <a:ext cx="2173855" cy="45719"/>
          </a:xfrm>
          <a:prstGeom prst="rect">
            <a:avLst/>
          </a:prstGeom>
          <a:solidFill>
            <a:srgbClr val="DF1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5" t="4108" r="3753" b="4994"/>
          <a:stretch/>
        </p:blipFill>
        <p:spPr>
          <a:xfrm>
            <a:off x="1709531" y="1900236"/>
            <a:ext cx="8196469" cy="48341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7565" y="1976447"/>
            <a:ext cx="8665592" cy="2800767"/>
          </a:xfrm>
          <a:prstGeom prst="rect">
            <a:avLst/>
          </a:prstGeom>
          <a:solidFill>
            <a:srgbClr val="A24ABA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 dirty="0" smtClean="0">
                <a:solidFill>
                  <a:schemeClr val="bg1"/>
                </a:solidFill>
              </a:rPr>
              <a:t>설계</a:t>
            </a:r>
            <a:endParaRPr lang="en-US" altLang="ko-KR" sz="88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8800" dirty="0" smtClean="0">
                <a:solidFill>
                  <a:schemeClr val="bg1"/>
                </a:solidFill>
              </a:rPr>
              <a:t> </a:t>
            </a:r>
            <a:r>
              <a:rPr lang="en-US" altLang="ko-KR" sz="8800" dirty="0" smtClean="0">
                <a:solidFill>
                  <a:schemeClr val="bg1"/>
                </a:solidFill>
              </a:rPr>
              <a:t>Plan, Map Out</a:t>
            </a:r>
          </a:p>
        </p:txBody>
      </p:sp>
    </p:spTree>
    <p:extLst>
      <p:ext uri="{BB962C8B-B14F-4D97-AF65-F5344CB8AC3E}">
        <p14:creationId xmlns:p14="http://schemas.microsoft.com/office/powerpoint/2010/main" val="313151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797321" y="874004"/>
            <a:ext cx="8283067" cy="52540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333440" y="2956051"/>
            <a:ext cx="874694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     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UI</a:t>
            </a:r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의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</a:t>
            </a:r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핵심은 디자인</a:t>
            </a:r>
            <a:r>
              <a:rPr lang="ko-KR" altLang="en-US" sz="5000" dirty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과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</a:t>
            </a:r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설계</a:t>
            </a:r>
            <a:endParaRPr lang="en-US" altLang="ko-KR" sz="5000" dirty="0" smtClean="0">
              <a:solidFill>
                <a:srgbClr val="DF1803"/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288380" y="2321781"/>
            <a:ext cx="7211564" cy="94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88380" y="4309932"/>
            <a:ext cx="7211564" cy="94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22121" y="1232752"/>
            <a:ext cx="874694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     </a:t>
            </a:r>
            <a:r>
              <a:rPr lang="en-US" altLang="ko-KR" sz="36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UI</a:t>
            </a:r>
            <a:r>
              <a:rPr lang="ko-KR" altLang="en-US" sz="36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는 사용자와 프로그램간의 상호작용</a:t>
            </a:r>
            <a:endParaRPr lang="en-US" altLang="ko-KR" sz="3600" dirty="0" smtClean="0">
              <a:solidFill>
                <a:srgbClr val="DF1803"/>
              </a:solidFill>
              <a:latin typeface="Noto Sans CJK KR DemiLight" pitchFamily="34" charset="-127"/>
              <a:ea typeface="Noto Sans CJK KR DemiLight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919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01486" y="143123"/>
            <a:ext cx="2353586" cy="201168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571294" y="143123"/>
            <a:ext cx="2353586" cy="201168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841103" y="143123"/>
            <a:ext cx="2353586" cy="201168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841103" y="2421171"/>
            <a:ext cx="2353586" cy="201168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571293" y="2421171"/>
            <a:ext cx="2353586" cy="201168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01486" y="2421171"/>
            <a:ext cx="2353586" cy="201168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01486" y="4699220"/>
            <a:ext cx="2353586" cy="201168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571293" y="4699220"/>
            <a:ext cx="2353586" cy="2011680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833732" y="4699220"/>
            <a:ext cx="2353586" cy="2011680"/>
          </a:xfrm>
          <a:prstGeom prst="rect">
            <a:avLst/>
          </a:prstGeom>
          <a:solidFill>
            <a:srgbClr val="FFBD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67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703690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661823" y="948331"/>
            <a:ext cx="631524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X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(User Experience)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32202" y="3028168"/>
            <a:ext cx="753788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사용자</a:t>
            </a:r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이용자  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experience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:  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1.경험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2. 경력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4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961880" y="0"/>
            <a:ext cx="39441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643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/>
              <a:t>사용자 경험</a:t>
            </a:r>
            <a:r>
              <a:rPr lang="en-US" altLang="ko-KR" sz="2800" dirty="0"/>
              <a:t>(User Experience, UX)</a:t>
            </a:r>
            <a:r>
              <a:rPr lang="ko-KR" altLang="en-US" sz="2800" dirty="0"/>
              <a:t>은 사용자가 어떤 시스템</a:t>
            </a:r>
            <a:r>
              <a:rPr lang="en-US" altLang="ko-KR" sz="2800" dirty="0"/>
              <a:t>, </a:t>
            </a:r>
            <a:r>
              <a:rPr lang="ko-KR" altLang="en-US" sz="2800" dirty="0"/>
              <a:t>제품</a:t>
            </a:r>
            <a:r>
              <a:rPr lang="en-US" altLang="ko-KR" sz="2800" dirty="0"/>
              <a:t>, </a:t>
            </a:r>
            <a:r>
              <a:rPr lang="ko-KR" altLang="en-US" sz="2800" dirty="0"/>
              <a:t>서비스를 직</a:t>
            </a:r>
            <a:r>
              <a:rPr lang="en-US" altLang="ko-KR" sz="2800" dirty="0"/>
              <a:t>·</a:t>
            </a:r>
            <a:r>
              <a:rPr lang="ko-KR" altLang="en-US" sz="2800" dirty="0"/>
              <a:t>간접적으로 이용하면서 느끼고 생각하게 되는 지각과 반응</a:t>
            </a:r>
            <a:r>
              <a:rPr lang="en-US" altLang="ko-KR" sz="2800" dirty="0"/>
              <a:t>, </a:t>
            </a:r>
            <a:r>
              <a:rPr lang="ko-KR" altLang="en-US" sz="2800" dirty="0"/>
              <a:t>행동 등 총체적 경험을 말한다</a:t>
            </a:r>
            <a:r>
              <a:rPr lang="en-US" altLang="ko-KR" sz="2800" dirty="0"/>
              <a:t>. </a:t>
            </a:r>
            <a:r>
              <a:rPr lang="ko-KR" altLang="en-US" sz="2800" dirty="0"/>
              <a:t>사용자 경험은 </a:t>
            </a:r>
            <a:r>
              <a:rPr lang="en-US" altLang="ko-KR" sz="2800" dirty="0"/>
              <a:t>HCI </a:t>
            </a:r>
            <a:r>
              <a:rPr lang="ko-KR" altLang="en-US" sz="2800" dirty="0"/>
              <a:t>연구에서 사용된 개념이며</a:t>
            </a:r>
            <a:r>
              <a:rPr lang="en-US" altLang="ko-KR" sz="2800" dirty="0"/>
              <a:t>, </a:t>
            </a:r>
            <a:r>
              <a:rPr lang="ko-KR" altLang="en-US" sz="2800" dirty="0"/>
              <a:t>아직도 많은 사용자 경험의 원리가 컴퓨터 공학 분야의 소프트웨어 및 하드웨어 개발에서 비롯되고 있다</a:t>
            </a:r>
            <a:r>
              <a:rPr lang="en-US" altLang="ko-KR" sz="2800" dirty="0"/>
              <a:t>. </a:t>
            </a:r>
            <a:r>
              <a:rPr lang="ko-KR" altLang="en-US" sz="2800" dirty="0"/>
              <a:t>이 개념은 현재에 와서는 컴퓨터 제품뿐만 아니라 산업을 통해 제공되는 서비스</a:t>
            </a:r>
            <a:r>
              <a:rPr lang="en-US" altLang="ko-KR" sz="2800" dirty="0"/>
              <a:t>, </a:t>
            </a:r>
            <a:r>
              <a:rPr lang="ko-KR" altLang="en-US" sz="2800" dirty="0"/>
              <a:t>상품</a:t>
            </a:r>
            <a:r>
              <a:rPr lang="en-US" altLang="ko-KR" sz="2800" dirty="0"/>
              <a:t>, </a:t>
            </a:r>
            <a:r>
              <a:rPr lang="ko-KR" altLang="en-US" sz="2800" dirty="0"/>
              <a:t>프로세스</a:t>
            </a:r>
            <a:r>
              <a:rPr lang="en-US" altLang="ko-KR" sz="2800" dirty="0"/>
              <a:t>, </a:t>
            </a:r>
            <a:r>
              <a:rPr lang="ko-KR" altLang="en-US" sz="2800" dirty="0"/>
              <a:t>사회와 문화에 이르기까지 널리 응용되고 있다</a:t>
            </a:r>
            <a:r>
              <a:rPr lang="en-US" altLang="ko-KR" sz="2800" dirty="0"/>
              <a:t>. </a:t>
            </a:r>
            <a:r>
              <a:rPr lang="ko-KR" altLang="en-US" sz="2800" dirty="0"/>
              <a:t>사용자 경험을 개발</a:t>
            </a:r>
            <a:r>
              <a:rPr lang="en-US" altLang="ko-KR" sz="2800" dirty="0"/>
              <a:t>, </a:t>
            </a:r>
            <a:r>
              <a:rPr lang="ko-KR" altLang="en-US" sz="2800" dirty="0"/>
              <a:t>창출하기 위해서 학술적</a:t>
            </a:r>
            <a:r>
              <a:rPr lang="en-US" altLang="ko-KR" sz="2800" dirty="0"/>
              <a:t>, </a:t>
            </a:r>
            <a:r>
              <a:rPr lang="ko-KR" altLang="en-US" sz="2800" dirty="0"/>
              <a:t>실무적으로 이를 만들어내고자 하는 일을 사용자 경험 디자인이라고 하며 영역에 따라 제품 디자인</a:t>
            </a:r>
            <a:r>
              <a:rPr lang="en-US" altLang="ko-KR" sz="2800" dirty="0"/>
              <a:t>, </a:t>
            </a:r>
            <a:r>
              <a:rPr lang="ko-KR" altLang="en-US" sz="2800" dirty="0"/>
              <a:t>상호작용 디자인</a:t>
            </a:r>
            <a:r>
              <a:rPr lang="en-US" altLang="ko-KR" sz="2800" dirty="0"/>
              <a:t>, </a:t>
            </a:r>
            <a:r>
              <a:rPr lang="ko-KR" altLang="en-US" sz="2800" dirty="0"/>
              <a:t>사용자 인터페이스 디자인</a:t>
            </a:r>
            <a:r>
              <a:rPr lang="en-US" altLang="ko-KR" sz="2800" dirty="0"/>
              <a:t>, </a:t>
            </a:r>
            <a:r>
              <a:rPr lang="ko-KR" altLang="en-US" sz="2800" dirty="0"/>
              <a:t>정보 아키텍처</a:t>
            </a:r>
            <a:r>
              <a:rPr lang="en-US" altLang="ko-KR" sz="2800" dirty="0"/>
              <a:t>, </a:t>
            </a:r>
            <a:r>
              <a:rPr lang="ko-KR" altLang="en-US" sz="2800" dirty="0"/>
              <a:t>사용성 등의 분야에서 주로 연구 개발되고 있다</a:t>
            </a:r>
            <a:r>
              <a:rPr lang="en-US" altLang="ko-KR" sz="2800" dirty="0"/>
              <a:t>. </a:t>
            </a:r>
            <a:r>
              <a:rPr lang="ko-KR" altLang="en-US" sz="2800" dirty="0"/>
              <a:t>그러나 사용자 경험은 </a:t>
            </a:r>
            <a:r>
              <a:rPr lang="ko-KR" altLang="en-US" sz="2800" dirty="0" err="1"/>
              <a:t>다학제적이며</a:t>
            </a:r>
            <a:r>
              <a:rPr lang="ko-KR" altLang="en-US" sz="2800" dirty="0"/>
              <a:t> 다분야의 총체적 시각에서 </a:t>
            </a:r>
            <a:r>
              <a:rPr lang="ko-KR" altLang="en-US" sz="2800" dirty="0" err="1"/>
              <a:t>접근해나가야</a:t>
            </a:r>
            <a:r>
              <a:rPr lang="ko-KR" altLang="en-US" sz="2800" dirty="0"/>
              <a:t> 하는 핵심 원리를 바탕으로 한다</a:t>
            </a:r>
            <a:r>
              <a:rPr lang="en-US" altLang="ko-KR" sz="2800" dirty="0"/>
              <a:t>.</a:t>
            </a:r>
          </a:p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9849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961880" y="0"/>
            <a:ext cx="39441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3" name="직사각형 2"/>
          <p:cNvSpPr/>
          <p:nvPr/>
        </p:nvSpPr>
        <p:spPr>
          <a:xfrm>
            <a:off x="968719" y="1524278"/>
            <a:ext cx="80785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/>
              <a:t>제품</a:t>
            </a:r>
            <a:r>
              <a:rPr lang="en-US" altLang="ko-KR" sz="2800" dirty="0"/>
              <a:t>·</a:t>
            </a:r>
            <a:r>
              <a:rPr lang="ko-KR" altLang="en-US" sz="2800" dirty="0"/>
              <a:t>서비스의 사용성</a:t>
            </a:r>
            <a:r>
              <a:rPr lang="en-US" altLang="ko-KR" sz="2800" dirty="0"/>
              <a:t>(usability</a:t>
            </a:r>
            <a:r>
              <a:rPr lang="en-US" altLang="ko-KR" sz="2800" dirty="0" smtClean="0"/>
              <a:t>)</a:t>
            </a:r>
          </a:p>
          <a:p>
            <a:r>
              <a:rPr lang="ko-KR" altLang="en-US" sz="2800" dirty="0" smtClean="0"/>
              <a:t>사용자의 </a:t>
            </a:r>
            <a:r>
              <a:rPr lang="ko-KR" altLang="en-US" sz="2800" dirty="0"/>
              <a:t>감성</a:t>
            </a:r>
            <a:r>
              <a:rPr lang="en-US" altLang="ko-KR" sz="2800" dirty="0"/>
              <a:t>(affect</a:t>
            </a:r>
            <a:r>
              <a:rPr lang="en-US" altLang="ko-KR" sz="2800" dirty="0" smtClean="0"/>
              <a:t>)</a:t>
            </a:r>
          </a:p>
          <a:p>
            <a:r>
              <a:rPr lang="ko-KR" altLang="en-US" sz="2800" dirty="0" smtClean="0"/>
              <a:t>사용자 </a:t>
            </a:r>
            <a:r>
              <a:rPr lang="ko-KR" altLang="en-US" sz="2800" dirty="0"/>
              <a:t>가치</a:t>
            </a:r>
            <a:r>
              <a:rPr lang="en-US" altLang="ko-KR" sz="2800" dirty="0"/>
              <a:t>(user value</a:t>
            </a:r>
            <a:r>
              <a:rPr lang="en-US" altLang="ko-KR" sz="2800" dirty="0" smtClean="0"/>
              <a:t>)</a:t>
            </a:r>
          </a:p>
          <a:p>
            <a:r>
              <a:rPr lang="ko-KR" altLang="en-US" sz="2800" dirty="0" smtClean="0"/>
              <a:t>경험</a:t>
            </a:r>
            <a:r>
              <a:rPr lang="en-US" altLang="ko-KR" sz="2800" dirty="0"/>
              <a:t>(previous experience</a:t>
            </a:r>
            <a:r>
              <a:rPr lang="en-US" altLang="ko-KR" sz="2800" dirty="0" smtClean="0"/>
              <a:t>),</a:t>
            </a:r>
          </a:p>
          <a:p>
            <a:r>
              <a:rPr lang="ko-KR" altLang="en-US" sz="2800" dirty="0" smtClean="0"/>
              <a:t>다른 </a:t>
            </a:r>
            <a:r>
              <a:rPr lang="ko-KR" altLang="en-US" sz="2800" dirty="0"/>
              <a:t>사용자로부터 얻은 정보</a:t>
            </a:r>
            <a:r>
              <a:rPr lang="en-US" altLang="ko-KR" sz="2800" dirty="0"/>
              <a:t>(viral process</a:t>
            </a:r>
            <a:r>
              <a:rPr lang="en-US" altLang="ko-KR" sz="2800" dirty="0" smtClean="0"/>
              <a:t>)</a:t>
            </a:r>
          </a:p>
          <a:p>
            <a:r>
              <a:rPr lang="ko-KR" altLang="en-US" sz="2800" dirty="0" smtClean="0"/>
              <a:t>기업체가 </a:t>
            </a:r>
            <a:r>
              <a:rPr lang="ko-KR" altLang="en-US" sz="2800" dirty="0"/>
              <a:t>가지고 있는 브랜드 자산</a:t>
            </a:r>
            <a:r>
              <a:rPr lang="en-US" altLang="ko-KR" sz="2800" dirty="0"/>
              <a:t>(brand equity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sp>
        <p:nvSpPr>
          <p:cNvPr id="5" name="직사각형 4"/>
          <p:cNvSpPr/>
          <p:nvPr/>
        </p:nvSpPr>
        <p:spPr>
          <a:xfrm>
            <a:off x="1850359" y="517444"/>
            <a:ext cx="631524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X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(User Experience)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18694" y="4438239"/>
            <a:ext cx="631524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88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UI&gt;UX</a:t>
            </a:r>
          </a:p>
        </p:txBody>
      </p:sp>
    </p:spTree>
    <p:extLst>
      <p:ext uri="{BB962C8B-B14F-4D97-AF65-F5344CB8AC3E}">
        <p14:creationId xmlns:p14="http://schemas.microsoft.com/office/powerpoint/2010/main" val="37165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961880" y="0"/>
            <a:ext cx="39441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661823" y="948331"/>
            <a:ext cx="631524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X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(User Experience)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4" y="348199"/>
            <a:ext cx="8522214" cy="472342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24" y="1257196"/>
            <a:ext cx="7134876" cy="537287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37" y="577703"/>
            <a:ext cx="8226794" cy="495089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23" y="857086"/>
            <a:ext cx="9565168" cy="534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98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961880" y="0"/>
            <a:ext cx="39441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10" y="1196745"/>
            <a:ext cx="3437388" cy="536431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153" y="1196745"/>
            <a:ext cx="3503044" cy="5364311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335052" y="3144777"/>
            <a:ext cx="631524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  <a:sym typeface="Wingdings" panose="05000000000000000000" pitchFamily="2" charset="2"/>
              </a:rPr>
              <a:t>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864" y="276653"/>
            <a:ext cx="4079496" cy="720449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68" y="1314062"/>
            <a:ext cx="9239081" cy="441743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90" y="1196745"/>
            <a:ext cx="9059159" cy="509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092750" y="0"/>
            <a:ext cx="4944153" cy="56843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661823" y="948331"/>
            <a:ext cx="631524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X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(User Experience)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62520" y="2585108"/>
            <a:ext cx="753788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u="sng" dirty="0"/>
              <a:t>UI</a:t>
            </a:r>
            <a:r>
              <a:rPr lang="ko-KR" altLang="en-US" sz="3200" b="1" u="sng" dirty="0"/>
              <a:t>는 이러한 </a:t>
            </a:r>
            <a:r>
              <a:rPr lang="en-US" altLang="ko-KR" sz="3200" b="1" u="sng" dirty="0"/>
              <a:t>UX</a:t>
            </a:r>
            <a:r>
              <a:rPr lang="ko-KR" altLang="en-US" sz="3200" b="1" u="sng" dirty="0"/>
              <a:t>를 바탕으로</a:t>
            </a:r>
            <a:br>
              <a:rPr lang="ko-KR" altLang="en-US" sz="3200" b="1" u="sng" dirty="0"/>
            </a:br>
            <a:r>
              <a:rPr lang="ko-KR" altLang="en-US" sz="3200" b="1" u="sng" dirty="0"/>
              <a:t>사용자가 어떤 프로그램을 사용할 때 눈과 손이 쉽게 움직일 수 있도록 고려하여</a:t>
            </a:r>
            <a:br>
              <a:rPr lang="ko-KR" altLang="en-US" sz="3200" b="1" u="sng" dirty="0"/>
            </a:br>
            <a:r>
              <a:rPr lang="ko-KR" altLang="en-US" sz="3200" b="1" u="sng" dirty="0"/>
              <a:t>메뉴나 버튼들을 디자인</a:t>
            </a:r>
            <a:r>
              <a:rPr lang="en-US" altLang="ko-KR" sz="3200" b="1" u="sng" dirty="0"/>
              <a:t>, </a:t>
            </a:r>
            <a:r>
              <a:rPr lang="ko-KR" altLang="en-US" sz="3200" b="1" u="sng" dirty="0"/>
              <a:t>배치하는 </a:t>
            </a:r>
            <a:r>
              <a:rPr lang="ko-KR" altLang="en-US" sz="3200" b="1" u="sng" dirty="0" smtClean="0"/>
              <a:t>것</a:t>
            </a:r>
            <a:endParaRPr lang="ko-KR" altLang="en-US" sz="3200" b="1" u="sng" dirty="0"/>
          </a:p>
        </p:txBody>
      </p:sp>
    </p:spTree>
    <p:extLst>
      <p:ext uri="{BB962C8B-B14F-4D97-AF65-F5344CB8AC3E}">
        <p14:creationId xmlns:p14="http://schemas.microsoft.com/office/powerpoint/2010/main" val="392504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70130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111" y="1077151"/>
            <a:ext cx="7609398" cy="453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4" name="직사각형 3"/>
          <p:cNvSpPr/>
          <p:nvPr/>
        </p:nvSpPr>
        <p:spPr>
          <a:xfrm>
            <a:off x="816537" y="2063989"/>
            <a:ext cx="856871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프로그래밍 언어를 이용해서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프로그램을 제어할 때 이용하려는 </a:t>
            </a:r>
            <a:r>
              <a:rPr lang="ko-KR" altLang="en-US" sz="3200" b="1" dirty="0" smtClean="0"/>
              <a:t>수단</a:t>
            </a:r>
            <a:endParaRPr lang="en-US" altLang="ko-KR" sz="32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b="1" dirty="0"/>
              <a:t>UI</a:t>
            </a:r>
            <a:r>
              <a:rPr lang="ko-KR" altLang="en-US" sz="3200" b="1" dirty="0"/>
              <a:t>와 </a:t>
            </a:r>
            <a:r>
              <a:rPr lang="en-US" altLang="ko-KR" sz="3200" b="1" dirty="0"/>
              <a:t>API</a:t>
            </a:r>
            <a:r>
              <a:rPr lang="ko-KR" altLang="en-US" sz="3200" b="1" dirty="0"/>
              <a:t>의  </a:t>
            </a:r>
            <a:r>
              <a:rPr lang="ko-KR" altLang="en-US" sz="3200" b="1" dirty="0" smtClean="0"/>
              <a:t>공통점은 </a:t>
            </a:r>
            <a:r>
              <a:rPr lang="ko-KR" altLang="en-US" sz="3200" b="1" dirty="0"/>
              <a:t>둘 다 </a:t>
            </a:r>
            <a:r>
              <a:rPr lang="en-US" altLang="ko-KR" sz="3200" b="1" dirty="0"/>
              <a:t>Interface</a:t>
            </a:r>
            <a:r>
              <a:rPr lang="ko-KR" altLang="en-US" sz="3200" b="1" dirty="0"/>
              <a:t>라는 </a:t>
            </a:r>
            <a:r>
              <a:rPr lang="ko-KR" altLang="en-US" sz="3200" b="1" dirty="0" smtClean="0"/>
              <a:t>것</a:t>
            </a:r>
            <a:endParaRPr lang="en-US" altLang="ko-KR" sz="3200" b="1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1461155" y="517444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 vs API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762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 flipH="1">
            <a:off x="3101420" y="0"/>
            <a:ext cx="372358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4" name="직사각형 3"/>
          <p:cNvSpPr/>
          <p:nvPr/>
        </p:nvSpPr>
        <p:spPr>
          <a:xfrm>
            <a:off x="1068262" y="1872623"/>
            <a:ext cx="85687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 smtClean="0"/>
          </a:p>
          <a:p>
            <a:endParaRPr lang="en-US" altLang="ko-KR" sz="2800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1461155" y="517444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 vs API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61155" y="1439686"/>
            <a:ext cx="753788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API=Application Programming Interface</a:t>
            </a:r>
          </a:p>
          <a:p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Application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:  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1.지원서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적용</a:t>
            </a:r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응용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interface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 </a:t>
            </a:r>
            <a:endParaRPr lang="en-US" altLang="ko-KR" sz="3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1.인터페이스</a:t>
            </a:r>
            <a:endParaRPr lang="en-US" altLang="ko-KR" sz="3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</a:t>
            </a:r>
            <a:r>
              <a:rPr lang="ko-KR" alt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접속기</a:t>
            </a:r>
            <a:endParaRPr lang="en-US" altLang="ko-KR" sz="3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3. 접점</a:t>
            </a:r>
          </a:p>
          <a:p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0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461155" y="517444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 vs API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pic>
        <p:nvPicPr>
          <p:cNvPr id="1028" name="Picture 4" descr="https://postfiles.pstatic.net/MjAxODA1MDFfMjYz/MDAxNTI1MTU0MDk2ODQx.iMXSCumyIqgEC0Ik7J1ao4kW2vbIrOLQB_LUdKdle7Ag.EUlGgDuzxqO9j5neDLWvA8MEtgSjJZfSRB7MqnjNxNsg.PNG.ymle0000/image.png?type=w77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439" y="83906"/>
            <a:ext cx="4747562" cy="363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ostfiles.pstatic.net/MjAxODA1MDFfMTE5/MDAxNTI1MTU1NTc2OTg0.nKFvW5_PyO5F5pmybHkXwFr1gsW2ryWcj8_ebrOxgCsg.JU2kJFt2m0leo_0aALGrxhFG_13WZ_bTtm3vyZjnC58g.PNG.ymle0000/image.png?type=w77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34" y="83906"/>
            <a:ext cx="5162672" cy="3725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postfiles.pstatic.net/MjAxODA1MDFfODQg/MDAxNTI1MTU1NjEwNDIw.u0TlDvTs4Sq7_oweAspIgJFe7IXpvjD0-Gh6UqI7KJAg.TkEcBJC6LGGR5R0i51LGuft-1woACrwGazaMbMEAZQcg.PNG.ymle0000/image.png?type=w77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47819"/>
            <a:ext cx="4878124" cy="3110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38" y="3723588"/>
            <a:ext cx="4747562" cy="313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4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461155" y="517444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 vs API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20132" y="1781666"/>
            <a:ext cx="8005349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/>
              <a:t>프로그래머는</a:t>
            </a:r>
            <a:br>
              <a:rPr lang="ko-KR" altLang="en-US" sz="2800" b="1" dirty="0"/>
            </a:br>
            <a:r>
              <a:rPr lang="en-US" altLang="ko-KR" sz="2800" b="1" dirty="0"/>
              <a:t>'prompt'</a:t>
            </a:r>
            <a:r>
              <a:rPr lang="ko-KR" altLang="en-US" sz="2800" b="1" dirty="0"/>
              <a:t>라는 코드를 작성해서 웹에 창을 띄우도록 명령을 내렸다</a:t>
            </a:r>
            <a:r>
              <a:rPr lang="en-US" altLang="ko-KR" sz="2800" b="1" dirty="0"/>
              <a:t>. </a:t>
            </a:r>
            <a:r>
              <a:rPr lang="en-US" altLang="ko-KR" sz="2800" b="1" dirty="0" smtClean="0"/>
              <a:t> </a:t>
            </a:r>
            <a:r>
              <a:rPr lang="ko-KR" altLang="en-US" sz="2800" b="1" dirty="0" smtClean="0"/>
              <a:t>하지만</a:t>
            </a:r>
            <a:r>
              <a:rPr lang="en-US" altLang="ko-KR" sz="2800" b="1" dirty="0"/>
              <a:t>! prompt</a:t>
            </a:r>
            <a:r>
              <a:rPr lang="ko-KR" altLang="en-US" sz="2800" b="1" dirty="0"/>
              <a:t>라는 명령이 </a:t>
            </a:r>
            <a:r>
              <a:rPr lang="ko-KR" altLang="en-US" sz="2800" b="1" dirty="0" smtClean="0"/>
              <a:t> 창에 </a:t>
            </a:r>
            <a:r>
              <a:rPr lang="en-US" altLang="ko-KR" sz="2800" b="1" dirty="0"/>
              <a:t>'X </a:t>
            </a:r>
            <a:r>
              <a:rPr lang="ko-KR" altLang="en-US" sz="2800" b="1" dirty="0"/>
              <a:t>표시</a:t>
            </a:r>
            <a:r>
              <a:rPr lang="en-US" altLang="ko-KR" sz="2800" b="1" dirty="0"/>
              <a:t>' '</a:t>
            </a:r>
            <a:r>
              <a:rPr lang="ko-KR" altLang="en-US" sz="2800" b="1" dirty="0"/>
              <a:t>확인</a:t>
            </a:r>
            <a:r>
              <a:rPr lang="en-US" altLang="ko-KR" sz="2800" b="1" dirty="0"/>
              <a:t>' '</a:t>
            </a:r>
            <a:r>
              <a:rPr lang="ko-KR" altLang="en-US" sz="2800" b="1" dirty="0"/>
              <a:t>취소</a:t>
            </a:r>
            <a:r>
              <a:rPr lang="en-US" altLang="ko-KR" sz="2800" b="1" dirty="0"/>
              <a:t>' </a:t>
            </a:r>
            <a:r>
              <a:rPr lang="ko-KR" altLang="en-US" sz="2800" b="1" dirty="0"/>
              <a:t>이런 걸 다 포함하는 코드는 </a:t>
            </a:r>
            <a:r>
              <a:rPr lang="ko-KR" altLang="en-US" sz="2800" b="1" dirty="0" smtClean="0"/>
              <a:t>아니다</a:t>
            </a:r>
            <a:r>
              <a:rPr lang="en-US" altLang="ko-KR" sz="2800" b="1" dirty="0" smtClean="0"/>
              <a:t>.</a:t>
            </a:r>
            <a:r>
              <a:rPr lang="en-US" altLang="ko-KR" sz="2800" b="1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en-US" altLang="ko-KR" sz="2800" b="1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2800" b="1" dirty="0">
                <a:latin typeface="+mn-ea"/>
              </a:rPr>
              <a:t>우리가 </a:t>
            </a:r>
            <a:r>
              <a:rPr lang="en-US" altLang="ko-KR" sz="2800" b="1" dirty="0" err="1">
                <a:latin typeface="+mn-ea"/>
              </a:rPr>
              <a:t>promt</a:t>
            </a:r>
            <a:r>
              <a:rPr lang="ko-KR" altLang="en-US" sz="2800" b="1" dirty="0">
                <a:latin typeface="+mn-ea"/>
              </a:rPr>
              <a:t>라는 코드를 실행</a:t>
            </a:r>
            <a:r>
              <a:rPr lang="en-US" altLang="ko-KR" sz="2800" b="1" dirty="0">
                <a:latin typeface="+mn-ea"/>
              </a:rPr>
              <a:t>(</a:t>
            </a:r>
            <a:r>
              <a:rPr lang="ko-KR" altLang="en-US" sz="2800" b="1" dirty="0">
                <a:latin typeface="+mn-ea"/>
              </a:rPr>
              <a:t>입력</a:t>
            </a:r>
            <a:r>
              <a:rPr lang="en-US" altLang="ko-KR" sz="2800" b="1" dirty="0">
                <a:latin typeface="+mn-ea"/>
              </a:rPr>
              <a:t>) </a:t>
            </a:r>
            <a:r>
              <a:rPr lang="ko-KR" altLang="en-US" sz="2800" b="1" dirty="0">
                <a:latin typeface="+mn-ea"/>
              </a:rPr>
              <a:t>함으로써</a:t>
            </a:r>
            <a:r>
              <a:rPr lang="en-US" altLang="ko-KR" sz="2800" b="1" dirty="0">
                <a:latin typeface="+mn-ea"/>
              </a:rPr>
              <a:t>, </a:t>
            </a:r>
            <a:br>
              <a:rPr lang="en-US" altLang="ko-KR" sz="2800" b="1" dirty="0">
                <a:latin typeface="+mn-ea"/>
              </a:rPr>
            </a:br>
            <a:r>
              <a:rPr lang="en-US" altLang="ko-KR" sz="2800" b="1" dirty="0">
                <a:latin typeface="+mn-ea"/>
              </a:rPr>
              <a:t>"</a:t>
            </a:r>
            <a:r>
              <a:rPr lang="ko-KR" altLang="en-US" sz="2800" b="1" dirty="0">
                <a:latin typeface="+mn-ea"/>
              </a:rPr>
              <a:t>브라우저야 네가 만들어놓은 </a:t>
            </a:r>
            <a:r>
              <a:rPr lang="en-US" altLang="ko-KR" sz="2800" b="1" dirty="0">
                <a:latin typeface="+mn-ea"/>
              </a:rPr>
              <a:t>prompt </a:t>
            </a:r>
            <a:r>
              <a:rPr lang="ko-KR" altLang="en-US" sz="2800" b="1" dirty="0">
                <a:latin typeface="+mn-ea"/>
              </a:rPr>
              <a:t>창을 불러줘</a:t>
            </a:r>
            <a:r>
              <a:rPr lang="en-US" altLang="ko-KR" sz="2800" b="1" dirty="0">
                <a:latin typeface="+mn-ea"/>
              </a:rPr>
              <a:t>"</a:t>
            </a:r>
            <a:r>
              <a:rPr lang="ko-KR" altLang="en-US" sz="2800" b="1" dirty="0">
                <a:latin typeface="+mn-ea"/>
              </a:rPr>
              <a:t>라고 명령한 것이다</a:t>
            </a:r>
            <a:r>
              <a:rPr lang="en-US" altLang="ko-KR" sz="2800" b="1" dirty="0">
                <a:latin typeface="+mn-ea"/>
              </a:rPr>
              <a:t>.</a:t>
            </a:r>
            <a:r>
              <a:rPr lang="en-US" altLang="ko-KR" dirty="0">
                <a:latin typeface="+mn-ea"/>
              </a:rPr>
              <a:t/>
            </a:r>
            <a:br>
              <a:rPr lang="en-US" altLang="ko-KR" dirty="0">
                <a:latin typeface="+mn-ea"/>
              </a:rPr>
            </a:br>
            <a:endParaRPr lang="ko-KR" altLang="en-US" b="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757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238381" y="414331"/>
            <a:ext cx="727948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왜 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smartphone</a:t>
            </a:r>
            <a:r>
              <a:rPr lang="ko-KR" altLang="en-US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시대에 와서 </a:t>
            </a:r>
            <a:r>
              <a:rPr lang="en-US" altLang="ko-KR" sz="5000" dirty="0" err="1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/</a:t>
            </a:r>
            <a:r>
              <a:rPr lang="en-US" altLang="ko-KR" sz="5000" dirty="0" err="1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ux</a:t>
            </a:r>
            <a:r>
              <a:rPr lang="ko-KR" altLang="en-US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가 각광받나</a:t>
            </a:r>
            <a:r>
              <a:rPr lang="en-US" altLang="ko-KR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?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99621" y="2303271"/>
            <a:ext cx="862627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smtClean="0">
                <a:latin typeface="+mn-ea"/>
              </a:rPr>
              <a:t>큰 </a:t>
            </a:r>
            <a:r>
              <a:rPr lang="en-US" altLang="ko-KR" sz="2800" b="1" dirty="0">
                <a:latin typeface="+mn-ea"/>
              </a:rPr>
              <a:t>PC</a:t>
            </a:r>
            <a:r>
              <a:rPr lang="ko-KR" altLang="en-US" sz="2800" b="1" dirty="0">
                <a:latin typeface="+mn-ea"/>
              </a:rPr>
              <a:t>화면 </a:t>
            </a:r>
            <a:r>
              <a:rPr lang="en-US" altLang="ko-KR" sz="2800" b="1" dirty="0">
                <a:latin typeface="+mn-ea"/>
              </a:rPr>
              <a:t>--&gt; </a:t>
            </a:r>
            <a:r>
              <a:rPr lang="ko-KR" altLang="en-US" sz="2800" b="1" dirty="0">
                <a:latin typeface="+mn-ea"/>
              </a:rPr>
              <a:t>작은 스마트폰 화면 </a:t>
            </a:r>
            <a:r>
              <a:rPr lang="en-US" altLang="ko-KR" sz="2800" b="1" dirty="0">
                <a:latin typeface="+mn-ea"/>
              </a:rPr>
              <a:t>: </a:t>
            </a:r>
            <a:endParaRPr lang="en-US" altLang="ko-KR" sz="2800" b="1" dirty="0" smtClean="0">
              <a:latin typeface="+mn-ea"/>
            </a:endParaRPr>
          </a:p>
          <a:p>
            <a:r>
              <a:rPr lang="ko-KR" altLang="en-US" sz="2800" b="1" dirty="0" smtClean="0">
                <a:latin typeface="+mn-ea"/>
              </a:rPr>
              <a:t>작은 </a:t>
            </a:r>
            <a:r>
              <a:rPr lang="ko-KR" altLang="en-US" sz="2800" b="1" dirty="0">
                <a:latin typeface="+mn-ea"/>
              </a:rPr>
              <a:t>공간에서의 설계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>
                <a:latin typeface="+mn-ea"/>
              </a:rPr>
              <a:t>심플함 편리성 효율성 </a:t>
            </a:r>
            <a:endParaRPr lang="en-US" altLang="ko-KR" sz="2800" b="1" dirty="0" smtClean="0">
              <a:latin typeface="+mn-ea"/>
            </a:endParaRPr>
          </a:p>
          <a:p>
            <a:endParaRPr lang="ko-KR" altLang="en-US" sz="2800" b="1" dirty="0">
              <a:latin typeface="+mn-ea"/>
            </a:endParaRPr>
          </a:p>
          <a:p>
            <a:r>
              <a:rPr lang="ko-KR" altLang="en-US" sz="2800" b="1" dirty="0">
                <a:latin typeface="+mn-ea"/>
              </a:rPr>
              <a:t>스마트폰 뿐만 아니라 </a:t>
            </a:r>
            <a:r>
              <a:rPr lang="ko-KR" altLang="en-US" sz="2800" b="1" dirty="0" smtClean="0">
                <a:latin typeface="+mn-ea"/>
              </a:rPr>
              <a:t>다른 기기들도 인공지능</a:t>
            </a:r>
            <a:r>
              <a:rPr lang="en-US" altLang="ko-KR" sz="2800" b="1" dirty="0" smtClean="0">
                <a:latin typeface="+mn-ea"/>
              </a:rPr>
              <a:t>,</a:t>
            </a:r>
            <a:r>
              <a:rPr lang="ko-KR" altLang="en-US" sz="2800" b="1" dirty="0" smtClean="0">
                <a:latin typeface="+mn-ea"/>
              </a:rPr>
              <a:t> </a:t>
            </a:r>
            <a:r>
              <a:rPr lang="ko-KR" altLang="en-US" sz="2800" b="1" dirty="0" err="1" smtClean="0">
                <a:latin typeface="+mn-ea"/>
              </a:rPr>
              <a:t>사물인터넷</a:t>
            </a:r>
            <a:r>
              <a:rPr lang="en-US" altLang="ko-KR" sz="2800" b="1" dirty="0" smtClean="0">
                <a:latin typeface="+mn-ea"/>
              </a:rPr>
              <a:t>,</a:t>
            </a:r>
            <a:r>
              <a:rPr lang="ko-KR" altLang="en-US" sz="2800" b="1" dirty="0" smtClean="0">
                <a:latin typeface="+mn-ea"/>
              </a:rPr>
              <a:t> 빅데이터 등 </a:t>
            </a:r>
            <a:r>
              <a:rPr lang="ko-KR" altLang="en-US" sz="2800" b="1" dirty="0">
                <a:latin typeface="+mn-ea"/>
              </a:rPr>
              <a:t>새로운 기술들이 많아지면서</a:t>
            </a:r>
          </a:p>
          <a:p>
            <a:r>
              <a:rPr lang="ko-KR" altLang="en-US" sz="2800" b="1" dirty="0">
                <a:latin typeface="+mn-ea"/>
              </a:rPr>
              <a:t>전자제품의 많은 버튼 들이</a:t>
            </a:r>
            <a:r>
              <a:rPr lang="en-US" altLang="ko-KR" sz="2800" b="1" dirty="0">
                <a:latin typeface="+mn-ea"/>
              </a:rPr>
              <a:t>(ex. </a:t>
            </a:r>
            <a:r>
              <a:rPr lang="ko-KR" altLang="en-US" sz="2800" b="1" dirty="0" err="1">
                <a:latin typeface="+mn-ea"/>
              </a:rPr>
              <a:t>리모콘</a:t>
            </a:r>
            <a:r>
              <a:rPr lang="en-US" altLang="ko-KR" sz="2800" b="1" dirty="0">
                <a:latin typeface="+mn-ea"/>
              </a:rPr>
              <a:t>) </a:t>
            </a:r>
            <a:r>
              <a:rPr lang="ko-KR" altLang="en-US" sz="2800" b="1" dirty="0">
                <a:latin typeface="+mn-ea"/>
              </a:rPr>
              <a:t>최소화된다</a:t>
            </a:r>
            <a:r>
              <a:rPr lang="en-US" altLang="ko-KR" sz="2800" b="1" dirty="0">
                <a:latin typeface="+mn-ea"/>
              </a:rPr>
              <a:t>.</a:t>
            </a:r>
            <a:endParaRPr lang="ko-KR" altLang="en-US" sz="2800" b="1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4862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238381" y="414331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000" dirty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좋은 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</a:t>
            </a:r>
            <a:r>
              <a:rPr lang="ko-KR" altLang="en-US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를 만들려면</a:t>
            </a:r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…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64986" y="1939343"/>
            <a:ext cx="862627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smtClean="0"/>
              <a:t>좋은 </a:t>
            </a:r>
            <a:r>
              <a:rPr lang="en-US" altLang="ko-KR" sz="2800" b="1" dirty="0" smtClean="0"/>
              <a:t>UI</a:t>
            </a:r>
            <a:r>
              <a:rPr lang="ko-KR" altLang="en-US" sz="2800" b="1" dirty="0" smtClean="0"/>
              <a:t>는</a:t>
            </a:r>
            <a:r>
              <a:rPr lang="ko-KR" altLang="en-US" sz="2800" b="1" dirty="0"/>
              <a:t> </a:t>
            </a:r>
            <a:r>
              <a:rPr lang="ko-KR" altLang="en-US" sz="2800" b="1" dirty="0" smtClean="0"/>
              <a:t>경험에서</a:t>
            </a:r>
            <a:r>
              <a:rPr lang="ko-KR" altLang="en-US" sz="2800" b="1" dirty="0"/>
              <a:t> 나오는 것이다</a:t>
            </a:r>
            <a:r>
              <a:rPr lang="en-US" altLang="ko-KR" sz="2800" b="1" dirty="0"/>
              <a:t>. </a:t>
            </a:r>
            <a:endParaRPr lang="en-US" altLang="ko-KR" sz="2800" b="1" dirty="0" smtClean="0"/>
          </a:p>
          <a:p>
            <a:r>
              <a:rPr lang="ko-KR" altLang="en-US" sz="2800" b="1" dirty="0"/>
              <a:t> 디바이스를 사용자 이상 더 많이 사용해 보지 않는다면 그 디바이스의 좋은 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를 </a:t>
            </a:r>
            <a:r>
              <a:rPr lang="ko-KR" altLang="en-US" sz="2800" b="1" dirty="0" smtClean="0"/>
              <a:t>만든다는 것은</a:t>
            </a:r>
            <a:r>
              <a:rPr lang="ko-KR" altLang="en-US" sz="2800" b="1" dirty="0"/>
              <a:t> 불가능하다</a:t>
            </a:r>
            <a:r>
              <a:rPr lang="en-US" altLang="ko-KR" sz="2800" b="1" dirty="0"/>
              <a:t>. 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사용자를</a:t>
            </a:r>
            <a:r>
              <a:rPr lang="ko-KR" altLang="en-US" sz="2800" b="1" dirty="0"/>
              <a:t> 이해하는 것이다</a:t>
            </a:r>
            <a:r>
              <a:rPr lang="en-US" altLang="ko-KR" sz="2800" b="1" dirty="0"/>
              <a:t>. 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사람의</a:t>
            </a:r>
            <a:r>
              <a:rPr lang="ko-KR" altLang="en-US" sz="2800" b="1" dirty="0"/>
              <a:t> 경험은 성별</a:t>
            </a:r>
            <a:r>
              <a:rPr lang="en-US" altLang="ko-KR" sz="2800" b="1" dirty="0"/>
              <a:t>, </a:t>
            </a:r>
            <a:r>
              <a:rPr lang="ko-KR" altLang="en-US" sz="2800" b="1" dirty="0"/>
              <a:t>나이</a:t>
            </a:r>
            <a:r>
              <a:rPr lang="en-US" altLang="ko-KR" sz="2800" b="1" dirty="0"/>
              <a:t>, </a:t>
            </a:r>
            <a:r>
              <a:rPr lang="ko-KR" altLang="en-US" sz="2800" b="1" dirty="0"/>
              <a:t>문화에 따라 조금씩 다르다</a:t>
            </a:r>
            <a:r>
              <a:rPr lang="en-US" altLang="ko-KR" sz="2800" b="1" dirty="0"/>
              <a:t>. 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즉</a:t>
            </a:r>
            <a:r>
              <a:rPr lang="en-US" altLang="ko-KR" sz="2800" b="1" dirty="0" smtClean="0"/>
              <a:t>, UX</a:t>
            </a:r>
            <a:r>
              <a:rPr lang="ko-KR" altLang="en-US" sz="2800" b="1" dirty="0" smtClean="0"/>
              <a:t>를 보는 것이다</a:t>
            </a:r>
            <a:r>
              <a:rPr lang="en-US" altLang="ko-KR" sz="2800" b="1" dirty="0" smtClean="0"/>
              <a:t>.</a:t>
            </a:r>
          </a:p>
          <a:p>
            <a:r>
              <a:rPr lang="ko-KR" altLang="en-US" sz="2800" b="1" dirty="0" smtClean="0"/>
              <a:t>가능한</a:t>
            </a:r>
            <a:r>
              <a:rPr lang="ko-KR" altLang="en-US" sz="2800" b="1" dirty="0"/>
              <a:t> 한 이를 모두 테스트 해보는 것이 좋다</a:t>
            </a:r>
            <a:r>
              <a:rPr lang="en-US" altLang="ko-KR" sz="2800" b="1" dirty="0" smtClean="0"/>
              <a:t>.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357632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31014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5" name="직사각형 4"/>
          <p:cNvSpPr/>
          <p:nvPr/>
        </p:nvSpPr>
        <p:spPr>
          <a:xfrm>
            <a:off x="1238381" y="414331"/>
            <a:ext cx="727948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Summly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9621" y="747855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ko-KR" altLang="en-US" b="0" i="0" dirty="0"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64986" y="1939343"/>
            <a:ext cx="862627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b="1" dirty="0"/>
              <a:t>영국의 </a:t>
            </a:r>
            <a:r>
              <a:rPr lang="en-US" altLang="ko-KR" sz="4000" b="1" dirty="0"/>
              <a:t>17</a:t>
            </a:r>
            <a:r>
              <a:rPr lang="ko-KR" altLang="en-US" sz="4000" b="1" dirty="0"/>
              <a:t>세 소년이 개발한 </a:t>
            </a:r>
            <a:r>
              <a:rPr lang="ko-KR" altLang="en-US" sz="4000" b="1" dirty="0" smtClean="0"/>
              <a:t>어플리케이션</a:t>
            </a:r>
            <a:endParaRPr lang="en-US" altLang="ko-KR" sz="40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4000" b="1" dirty="0" smtClean="0"/>
              <a:t>2013</a:t>
            </a:r>
            <a:r>
              <a:rPr lang="ko-KR" altLang="en-US" sz="4000" b="1" dirty="0"/>
              <a:t>년</a:t>
            </a:r>
            <a:r>
              <a:rPr lang="en-US" altLang="ko-KR" sz="4000" b="1" dirty="0"/>
              <a:t>, </a:t>
            </a:r>
            <a:r>
              <a:rPr lang="ko-KR" altLang="en-US" sz="4000" b="1" dirty="0"/>
              <a:t>미국 야후에 </a:t>
            </a:r>
            <a:r>
              <a:rPr lang="en-US" altLang="ko-KR" sz="4000" b="1" dirty="0"/>
              <a:t>330</a:t>
            </a:r>
            <a:r>
              <a:rPr lang="ko-KR" altLang="en-US" sz="4000" b="1" dirty="0"/>
              <a:t>억에 </a:t>
            </a:r>
            <a:r>
              <a:rPr lang="ko-KR" altLang="en-US" sz="4000" b="1" dirty="0" smtClean="0"/>
              <a:t>팔렸다</a:t>
            </a:r>
            <a:endParaRPr lang="en-US" altLang="ko-KR" sz="40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b="1" dirty="0"/>
              <a:t>뉴스를 </a:t>
            </a:r>
            <a:r>
              <a:rPr lang="en-US" altLang="ko-KR" sz="4000" b="1" dirty="0"/>
              <a:t>400</a:t>
            </a:r>
            <a:r>
              <a:rPr lang="ko-KR" altLang="en-US" sz="4000" b="1" dirty="0"/>
              <a:t>글자로 요약하는 </a:t>
            </a:r>
            <a:r>
              <a:rPr lang="ko-KR" altLang="en-US" sz="4000" b="1" dirty="0" err="1" smtClean="0"/>
              <a:t>어플</a:t>
            </a:r>
            <a:endParaRPr lang="en-US" altLang="ko-KR" sz="40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b="1" dirty="0" smtClean="0"/>
              <a:t> </a:t>
            </a:r>
            <a:r>
              <a:rPr lang="ko-KR" altLang="en-US" sz="4000" b="1" dirty="0"/>
              <a:t>쉽고 직관적인 </a:t>
            </a:r>
            <a:r>
              <a:rPr lang="en-US" altLang="ko-KR" sz="4000" b="1" dirty="0" smtClean="0"/>
              <a:t>UI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42976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403703" y="1652635"/>
            <a:ext cx="6899339" cy="41837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310" y="1216548"/>
            <a:ext cx="7549466" cy="47946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ko-KR" altLang="en-US" dirty="0" smtClean="0"/>
              <a:t>네이버 지식백과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https://blog.naver.com/PostView.nhn?blogId=guapolouie&amp;logNo=221321326565&amp;widgetTypeCall=true</a:t>
            </a:r>
          </a:p>
          <a:p>
            <a:pPr marL="0" indent="0">
              <a:buNone/>
            </a:pPr>
            <a:r>
              <a:rPr lang="en-US" altLang="ko-KR" dirty="0"/>
              <a:t>http://userbook.net/ui-user-interface/</a:t>
            </a:r>
          </a:p>
          <a:p>
            <a:pPr marL="0" indent="0">
              <a:buNone/>
            </a:pPr>
            <a:r>
              <a:rPr lang="en-US" altLang="ko-KR" dirty="0"/>
              <a:t>https://blog.naver.com/core8864/220974938654</a:t>
            </a:r>
          </a:p>
          <a:p>
            <a:pPr marL="0" indent="0">
              <a:buNone/>
            </a:pPr>
            <a:r>
              <a:rPr lang="en-US" altLang="ko-KR" dirty="0"/>
              <a:t>https://blog.naver.com/ymle0000/221265591493</a:t>
            </a:r>
          </a:p>
          <a:p>
            <a:pPr marL="0" indent="0">
              <a:buNone/>
            </a:pPr>
            <a:r>
              <a:rPr lang="en-US" altLang="ko-KR" dirty="0"/>
              <a:t>https://blog.naver.com/youngminpark/220044277963</a:t>
            </a:r>
          </a:p>
          <a:p>
            <a:pPr marL="0" indent="0">
              <a:buNone/>
            </a:pPr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blog.naver.com/hanpeaceye/220960039614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>
                <a:hlinkClick r:id="rId3"/>
              </a:rPr>
              <a:t>https://</a:t>
            </a:r>
            <a:r>
              <a:rPr lang="en-US" altLang="ko-KR" dirty="0" smtClean="0">
                <a:hlinkClick r:id="rId3"/>
              </a:rPr>
              <a:t>m.post.naver.com/viewer/postView.nhn?volumeNo=18695913&amp;memberNo=16839400&amp;vType=VERTICAL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>
                <a:hlinkClick r:id="rId4"/>
              </a:rPr>
              <a:t>https://</a:t>
            </a:r>
            <a:r>
              <a:rPr lang="en-US" altLang="ko-KR" dirty="0" smtClean="0">
                <a:hlinkClick r:id="rId4"/>
              </a:rPr>
              <a:t>blog.naver.com/frxmwfptif/220104144581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>
                <a:hlinkClick r:id="rId5"/>
              </a:rPr>
              <a:t>https://</a:t>
            </a:r>
            <a:r>
              <a:rPr lang="en-US" altLang="ko-KR" dirty="0" smtClean="0">
                <a:hlinkClick r:id="rId5"/>
              </a:rPr>
              <a:t>cafe.naver.com/lolkor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https://blog.naver.com/honorlbh/221359737178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519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403703" y="1652635"/>
            <a:ext cx="6899339" cy="41837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574" y="562179"/>
            <a:ext cx="1272086" cy="81272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921840" y="2198116"/>
            <a:ext cx="1104790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>
                <a:solidFill>
                  <a:srgbClr val="00B0F0"/>
                </a:solidFill>
                <a:latin typeface="Noto Sans CJK KR Bold" pitchFamily="34" charset="-127"/>
                <a:ea typeface="Noto Sans CJK KR Bold" pitchFamily="34" charset="-127"/>
              </a:rPr>
              <a:t>G</a:t>
            </a:r>
            <a:endParaRPr lang="ko-KR" altLang="en-US" sz="10000" dirty="0">
              <a:solidFill>
                <a:srgbClr val="00B0F0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209535" y="2195516"/>
            <a:ext cx="1136850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rgbClr val="00B0F0"/>
                </a:solidFill>
                <a:latin typeface="Noto Sans CJK KR Thin" pitchFamily="34" charset="-127"/>
                <a:ea typeface="Noto Sans CJK KR Thin" pitchFamily="34" charset="-127"/>
              </a:rPr>
              <a:t>O</a:t>
            </a:r>
            <a:endParaRPr lang="ko-KR" altLang="en-US" sz="10000" dirty="0">
              <a:solidFill>
                <a:srgbClr val="00B0F0"/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740439" y="2187164"/>
            <a:ext cx="1136850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rgbClr val="00B0F0"/>
                </a:solidFill>
                <a:latin typeface="Noto Sans CJK KR Thin" pitchFamily="34" charset="-127"/>
                <a:ea typeface="Noto Sans CJK KR Thin" pitchFamily="34" charset="-127"/>
              </a:rPr>
              <a:t>O</a:t>
            </a:r>
            <a:endParaRPr lang="ko-KR" altLang="en-US" sz="10000" dirty="0">
              <a:solidFill>
                <a:srgbClr val="00B0F0"/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06792" y="2210161"/>
            <a:ext cx="109998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rgbClr val="00B0F0"/>
                </a:solidFill>
                <a:latin typeface="Noto Sans CJK KR Bold" pitchFamily="34" charset="-127"/>
                <a:ea typeface="Noto Sans CJK KR Bold" pitchFamily="34" charset="-127"/>
              </a:rPr>
              <a:t>D</a:t>
            </a:r>
            <a:endParaRPr lang="ko-KR" altLang="en-US" sz="10000" dirty="0">
              <a:solidFill>
                <a:srgbClr val="00B0F0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006792" y="3589771"/>
            <a:ext cx="1058303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B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81274" y="3622918"/>
            <a:ext cx="930063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Y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540265" y="3637207"/>
            <a:ext cx="1007007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E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728006" y="3615644"/>
            <a:ext cx="659155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-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230137" y="2708173"/>
            <a:ext cx="243012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DF1803"/>
                </a:solidFill>
                <a:latin typeface="Noto Sans CJK KR Bold" pitchFamily="34" charset="-127"/>
                <a:ea typeface="Noto Sans CJK KR Bold" pitchFamily="34" charset="-127"/>
              </a:rPr>
              <a:t>이 제 는 행 복 을</a:t>
            </a:r>
            <a:endParaRPr lang="en-US" altLang="ko-KR" dirty="0" smtClean="0">
              <a:solidFill>
                <a:srgbClr val="DF1803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779485" y="3970310"/>
            <a:ext cx="121506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dirty="0" smtClean="0">
                <a:solidFill>
                  <a:srgbClr val="DF1803"/>
                </a:solidFill>
                <a:latin typeface="Noto Sans CJK KR Bold" pitchFamily="34" charset="-127"/>
                <a:ea typeface="Noto Sans CJK KR Bold" pitchFamily="34" charset="-127"/>
              </a:rPr>
              <a:t>굿 바 이 요</a:t>
            </a:r>
            <a:endParaRPr lang="en-US" altLang="ko-KR" dirty="0" smtClean="0">
              <a:solidFill>
                <a:srgbClr val="DF1803"/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063341" y="3612776"/>
            <a:ext cx="659155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-</a:t>
            </a:r>
            <a:endParaRPr lang="ko-KR" altLang="en-US" sz="10000" dirty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824905" y="1240385"/>
            <a:ext cx="5289566" cy="52540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445188" y="1092654"/>
            <a:ext cx="723833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                 </a:t>
            </a:r>
            <a:r>
              <a:rPr lang="en-US" altLang="ko-KR" sz="5000" dirty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UI? UX?</a:t>
            </a:r>
          </a:p>
          <a:p>
            <a:r>
              <a:rPr lang="ko-KR" altLang="en-US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그게 뭔데 도대체</a:t>
            </a:r>
            <a:r>
              <a:rPr lang="en-US" altLang="ko-KR" sz="5000" dirty="0" smtClean="0">
                <a:solidFill>
                  <a:srgbClr val="DF1803"/>
                </a:solidFill>
                <a:latin typeface="Noto Sans CJK KR DemiLight" pitchFamily="34" charset="-127"/>
                <a:ea typeface="Noto Sans CJK KR DemiLight" pitchFamily="34" charset="-127"/>
              </a:rPr>
              <a:t>?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536273" y="1480292"/>
            <a:ext cx="2173855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73627" y="2871601"/>
            <a:ext cx="75337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 smtClean="0"/>
              <a:t>UI: User </a:t>
            </a:r>
            <a:r>
              <a:rPr lang="en-US" altLang="ko-KR" sz="3600" b="1" dirty="0"/>
              <a:t>I</a:t>
            </a:r>
            <a:r>
              <a:rPr lang="en-US" altLang="ko-KR" sz="3600" b="1" dirty="0" smtClean="0"/>
              <a:t>nterface(</a:t>
            </a:r>
            <a:r>
              <a:rPr lang="ko-KR" altLang="en-US" sz="3600" b="1" dirty="0" smtClean="0"/>
              <a:t>이용자 인터페이스</a:t>
            </a:r>
            <a:r>
              <a:rPr lang="en-US" altLang="ko-KR" sz="3200" b="1" dirty="0" smtClean="0"/>
              <a:t>)</a:t>
            </a:r>
            <a:endParaRPr lang="ko-KR" altLang="en-US" sz="3200" b="1" dirty="0"/>
          </a:p>
        </p:txBody>
      </p:sp>
      <p:sp>
        <p:nvSpPr>
          <p:cNvPr id="8" name="직사각형 7"/>
          <p:cNvSpPr/>
          <p:nvPr/>
        </p:nvSpPr>
        <p:spPr>
          <a:xfrm>
            <a:off x="1445188" y="3795824"/>
            <a:ext cx="68643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UX: </a:t>
            </a:r>
            <a:r>
              <a:rPr lang="en-US" altLang="ko-KR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User Experience </a:t>
            </a:r>
            <a:r>
              <a:rPr lang="en-US" altLang="ko-KR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ko-KR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사용자 </a:t>
            </a:r>
            <a:r>
              <a:rPr lang="ko-KR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경험</a:t>
            </a:r>
            <a:r>
              <a:rPr lang="en-US" altLang="ko-KR" sz="3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ko-KR" altLang="en-US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86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703690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425215" y="948331"/>
            <a:ext cx="555185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Regular" pitchFamily="34" charset="-127"/>
              </a:rPr>
              <a:t>UI(User Interface)</a:t>
            </a:r>
            <a:endParaRPr lang="en-US" altLang="ko-KR" sz="5000" dirty="0" smtClean="0">
              <a:solidFill>
                <a:schemeClr val="accent1">
                  <a:lumMod val="7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32202" y="3028168"/>
            <a:ext cx="753788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user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사용자</a:t>
            </a:r>
            <a:r>
              <a:rPr lang="en-US" altLang="ko-KR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이용자  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interface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 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인터페이스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</a:t>
            </a:r>
            <a:r>
              <a:rPr lang="ko-KR" altLang="en-US" sz="3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접속기</a:t>
            </a:r>
            <a:endParaRPr lang="en-US" altLang="ko-KR" sz="3200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32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  <a:r>
              <a:rPr lang="ko-KR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 접점</a:t>
            </a:r>
          </a:p>
        </p:txBody>
      </p:sp>
    </p:spTree>
    <p:extLst>
      <p:ext uri="{BB962C8B-B14F-4D97-AF65-F5344CB8AC3E}">
        <p14:creationId xmlns:p14="http://schemas.microsoft.com/office/powerpoint/2010/main" val="343615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961880" y="0"/>
            <a:ext cx="39441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/>
              <a:t>UI</a:t>
            </a:r>
            <a:r>
              <a:rPr lang="ko-KR" altLang="en-US" sz="2800" dirty="0"/>
              <a:t>란 사람과 컴퓨터 시스템</a:t>
            </a:r>
            <a:r>
              <a:rPr lang="en-US" altLang="ko-KR" sz="2800" dirty="0"/>
              <a:t>·</a:t>
            </a:r>
            <a:r>
              <a:rPr lang="ko-KR" altLang="en-US" sz="2800" dirty="0"/>
              <a:t>프로그램 간 상호작용을 의미한다</a:t>
            </a:r>
            <a:r>
              <a:rPr lang="en-US" altLang="ko-KR" sz="2800" dirty="0"/>
              <a:t>. </a:t>
            </a:r>
            <a:r>
              <a:rPr lang="ko-KR" altLang="en-US" sz="2800" dirty="0"/>
              <a:t>그러므로 </a:t>
            </a:r>
            <a:r>
              <a:rPr lang="en-US" altLang="ko-KR" sz="2800" dirty="0"/>
              <a:t>UI </a:t>
            </a:r>
            <a:r>
              <a:rPr lang="ko-KR" altLang="en-US" sz="2800" dirty="0"/>
              <a:t>디자인은 사용자와 컴퓨터</a:t>
            </a:r>
            <a:r>
              <a:rPr lang="en-US" altLang="ko-KR" sz="2800" dirty="0"/>
              <a:t>·</a:t>
            </a:r>
            <a:r>
              <a:rPr lang="ko-KR" altLang="en-US" sz="2800" dirty="0"/>
              <a:t>프로그램 간 의사소통의 효과성과 효율성을 극대화하기 위해 인간</a:t>
            </a:r>
            <a:r>
              <a:rPr lang="en-US" altLang="ko-KR" sz="2800" dirty="0"/>
              <a:t>, </a:t>
            </a:r>
            <a:r>
              <a:rPr lang="ko-KR" altLang="en-US" sz="2800" dirty="0"/>
              <a:t>환경</a:t>
            </a:r>
            <a:r>
              <a:rPr lang="en-US" altLang="ko-KR" sz="2800" dirty="0"/>
              <a:t>, </a:t>
            </a:r>
            <a:r>
              <a:rPr lang="ko-KR" altLang="en-US" sz="2800" dirty="0"/>
              <a:t>기술 요소를 통합하는 활동이라 할 수 있다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/>
              <a:t>UI</a:t>
            </a:r>
            <a:r>
              <a:rPr lang="ko-KR" altLang="en-US" sz="2800" dirty="0"/>
              <a:t>는 디스플레이 화면</a:t>
            </a:r>
            <a:r>
              <a:rPr lang="en-US" altLang="ko-KR" sz="2800" dirty="0"/>
              <a:t>, </a:t>
            </a:r>
            <a:r>
              <a:rPr lang="ko-KR" altLang="en-US" sz="2800" dirty="0"/>
              <a:t>키보드</a:t>
            </a:r>
            <a:r>
              <a:rPr lang="en-US" altLang="ko-KR" sz="2800" dirty="0"/>
              <a:t>, </a:t>
            </a:r>
            <a:r>
              <a:rPr lang="ko-KR" altLang="en-US" sz="2800" dirty="0"/>
              <a:t>마우스</a:t>
            </a:r>
            <a:r>
              <a:rPr lang="en-US" altLang="ko-KR" sz="2800" dirty="0"/>
              <a:t>, </a:t>
            </a:r>
            <a:r>
              <a:rPr lang="ko-KR" altLang="en-US" sz="2800" dirty="0" smtClean="0"/>
              <a:t>라이트 펜</a:t>
            </a:r>
            <a:r>
              <a:rPr lang="en-US" altLang="ko-KR" sz="2800" dirty="0"/>
              <a:t>, </a:t>
            </a:r>
            <a:r>
              <a:rPr lang="ko-KR" altLang="en-US" sz="2800" dirty="0"/>
              <a:t>데스크톱 형태</a:t>
            </a:r>
            <a:r>
              <a:rPr lang="en-US" altLang="ko-KR" sz="2800" dirty="0"/>
              <a:t>, </a:t>
            </a:r>
            <a:r>
              <a:rPr lang="ko-KR" altLang="en-US" sz="2800" dirty="0"/>
              <a:t>채색된 글씨들</a:t>
            </a:r>
            <a:r>
              <a:rPr lang="en-US" altLang="ko-KR" sz="2800" dirty="0"/>
              <a:t>, </a:t>
            </a:r>
            <a:r>
              <a:rPr lang="ko-KR" altLang="en-US" sz="2800" dirty="0"/>
              <a:t>도움말 등 사람들과 상호작용을 하도록 설계된 모든 정보 관련 고안품을 포함하며</a:t>
            </a:r>
            <a:r>
              <a:rPr lang="en-US" altLang="ko-KR" sz="2800" dirty="0"/>
              <a:t>, </a:t>
            </a:r>
            <a:r>
              <a:rPr lang="ko-KR" altLang="en-US" sz="2800" dirty="0"/>
              <a:t>응용 프로그램이나 웹사이트 등이 상호작용을 초래하거나 그것에 반응하는 방법 등을 의미한다</a:t>
            </a:r>
            <a:r>
              <a:rPr lang="en-US" altLang="ko-KR" sz="2800" dirty="0"/>
              <a:t>. </a:t>
            </a:r>
            <a:r>
              <a:rPr lang="ko-KR" altLang="en-US" sz="2800" dirty="0"/>
              <a:t>두 객체를 통합한 하나의 단일화된 시스템을 구축하기 위해 중간 매개체로서 인터페이스가 필요하게 되었고</a:t>
            </a:r>
            <a:r>
              <a:rPr lang="en-US" altLang="ko-KR" sz="2800" dirty="0"/>
              <a:t>, </a:t>
            </a:r>
            <a:r>
              <a:rPr lang="ko-KR" altLang="en-US" sz="2800" dirty="0"/>
              <a:t>이를 바탕으로 사용자 인터페이스라는 용어가 나오게 된 것이다</a:t>
            </a:r>
            <a:r>
              <a:rPr lang="en-US" altLang="ko-KR" sz="2800" dirty="0"/>
              <a:t>. </a:t>
            </a:r>
            <a:r>
              <a:rPr lang="ko-KR" altLang="en-US" sz="2800" dirty="0"/>
              <a:t>사용자 인터페이스란 상당히 주관적인 것 같으면서도 많은 부분을 모든 사람들이 공통적으로 느낀다</a:t>
            </a:r>
            <a:r>
              <a:rPr lang="en-US" altLang="ko-KR" sz="2800" dirty="0"/>
              <a:t>.</a:t>
            </a:r>
          </a:p>
          <a:p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87069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5096787" y="0"/>
            <a:ext cx="4809214" cy="69971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9268" y="456976"/>
            <a:ext cx="951771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UI</a:t>
            </a:r>
            <a:r>
              <a:rPr lang="ko-KR" altLang="en-US" sz="2800" dirty="0">
                <a:solidFill>
                  <a:schemeClr val="bg1"/>
                </a:solidFill>
              </a:rPr>
              <a:t>란 </a:t>
            </a:r>
            <a:r>
              <a:rPr lang="ko-KR" altLang="en-US" sz="2800" dirty="0">
                <a:solidFill>
                  <a:srgbClr val="FF0000"/>
                </a:solidFill>
              </a:rPr>
              <a:t>사람과 </a:t>
            </a:r>
            <a:r>
              <a:rPr lang="ko-KR" altLang="en-US" sz="2800" dirty="0" smtClean="0">
                <a:solidFill>
                  <a:srgbClr val="FF0000"/>
                </a:solidFill>
              </a:rPr>
              <a:t>컴퓨터 시스템</a:t>
            </a:r>
            <a:r>
              <a:rPr lang="en-US" altLang="ko-KR" sz="2800" dirty="0" smtClean="0">
                <a:solidFill>
                  <a:srgbClr val="FF0000"/>
                </a:solidFill>
              </a:rPr>
              <a:t>·</a:t>
            </a:r>
            <a:r>
              <a:rPr lang="ko-KR" altLang="en-US" sz="2800" dirty="0" smtClean="0">
                <a:solidFill>
                  <a:srgbClr val="FF0000"/>
                </a:solidFill>
              </a:rPr>
              <a:t>프로그램 간 상호작용   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</a:rPr>
              <a:t>의미한</a:t>
            </a:r>
            <a:r>
              <a:rPr lang="ko-KR" altLang="en-US" sz="2800" dirty="0" smtClean="0">
                <a:solidFill>
                  <a:schemeClr val="bg1"/>
                </a:solidFill>
              </a:rPr>
              <a:t>다</a:t>
            </a:r>
            <a:r>
              <a:rPr lang="en-US" altLang="ko-KR" sz="2800" dirty="0">
                <a:solidFill>
                  <a:schemeClr val="bg1"/>
                </a:solidFill>
              </a:rPr>
              <a:t>. </a:t>
            </a:r>
            <a:r>
              <a:rPr lang="ko-KR" altLang="en-US" sz="2800" dirty="0">
                <a:solidFill>
                  <a:schemeClr val="bg1"/>
                </a:solidFill>
              </a:rPr>
              <a:t>그러므로 </a:t>
            </a:r>
            <a:r>
              <a:rPr lang="en-US" altLang="ko-KR" sz="2800" dirty="0">
                <a:solidFill>
                  <a:srgbClr val="FF0000"/>
                </a:solidFill>
              </a:rPr>
              <a:t>UI </a:t>
            </a:r>
            <a:r>
              <a:rPr lang="ko-KR" altLang="en-US" sz="2800" dirty="0">
                <a:solidFill>
                  <a:srgbClr val="FF0000"/>
                </a:solidFill>
              </a:rPr>
              <a:t>디자인</a:t>
            </a:r>
            <a:r>
              <a:rPr lang="ko-KR" altLang="en-US" sz="2800" dirty="0">
                <a:solidFill>
                  <a:schemeClr val="bg1"/>
                </a:solidFill>
              </a:rPr>
              <a:t>은 </a:t>
            </a:r>
            <a:r>
              <a:rPr lang="ko-KR" altLang="en-US" sz="2800" dirty="0" smtClean="0">
                <a:solidFill>
                  <a:schemeClr val="bg1"/>
                </a:solidFill>
              </a:rPr>
              <a:t>사   자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</a:rPr>
              <a:t>와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컴퓨터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·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프로그램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</a:rPr>
              <a:t>간  </a:t>
            </a:r>
            <a:r>
              <a:rPr lang="ko-KR" altLang="en-US" sz="2800" dirty="0">
                <a:solidFill>
                  <a:srgbClr val="FF0000"/>
                </a:solidFill>
              </a:rPr>
              <a:t>의사소통의 효과성과 효율성을 </a:t>
            </a:r>
            <a:r>
              <a:rPr lang="ko-KR" altLang="en-US" sz="2800" dirty="0" smtClean="0">
                <a:solidFill>
                  <a:srgbClr val="FF0000"/>
                </a:solidFill>
              </a:rPr>
              <a:t>극대화      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위해 인간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환경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기술 </a:t>
            </a:r>
            <a:r>
              <a:rPr lang="ko-KR" altLang="en-US" sz="2800" dirty="0">
                <a:solidFill>
                  <a:schemeClr val="bg1"/>
                </a:solidFill>
              </a:rPr>
              <a:t>요소를 통합하는 활동이라 할 </a:t>
            </a:r>
            <a:r>
              <a:rPr lang="ko-KR" altLang="en-US" sz="2800" dirty="0" smtClean="0">
                <a:solidFill>
                  <a:schemeClr val="bg1"/>
                </a:solidFill>
              </a:rPr>
              <a:t>  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있다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en-US" altLang="ko-KR" sz="2800" dirty="0">
                <a:solidFill>
                  <a:schemeClr val="bg1"/>
                </a:solidFill>
              </a:rPr>
              <a:t>UI</a:t>
            </a:r>
            <a:r>
              <a:rPr lang="ko-KR" altLang="en-US" sz="2800" dirty="0">
                <a:solidFill>
                  <a:schemeClr val="bg1"/>
                </a:solidFill>
              </a:rPr>
              <a:t>는 </a:t>
            </a:r>
            <a:r>
              <a:rPr lang="ko-KR" altLang="en-US" sz="2800" dirty="0">
                <a:solidFill>
                  <a:srgbClr val="FF0000"/>
                </a:solidFill>
              </a:rPr>
              <a:t>디스플레이 화면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키보드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마우스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 smtClean="0">
                <a:solidFill>
                  <a:srgbClr val="FF0000"/>
                </a:solidFill>
              </a:rPr>
              <a:t>라이트 펜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데스크톱 형태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채색된 글씨들</a:t>
            </a:r>
            <a:r>
              <a:rPr lang="en-US" altLang="ko-KR" sz="2800" dirty="0">
                <a:solidFill>
                  <a:srgbClr val="FF0000"/>
                </a:solidFill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도움말</a:t>
            </a:r>
            <a:r>
              <a:rPr lang="ko-KR" altLang="en-US" sz="2800" dirty="0"/>
              <a:t> </a:t>
            </a:r>
            <a:r>
              <a:rPr lang="ko-KR" altLang="en-US" sz="2800" dirty="0">
                <a:solidFill>
                  <a:schemeClr val="bg1"/>
                </a:solidFill>
              </a:rPr>
              <a:t>등</a:t>
            </a:r>
            <a:r>
              <a:rPr lang="ko-KR" altLang="en-US" sz="2800" dirty="0"/>
              <a:t>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사람들과 상호작용을 하도록 </a:t>
            </a:r>
            <a:r>
              <a:rPr lang="ko-KR" altLang="en-US" sz="2800" dirty="0">
                <a:solidFill>
                  <a:schemeClr val="bg1"/>
                </a:solidFill>
              </a:rPr>
              <a:t>설계된 </a:t>
            </a:r>
            <a:r>
              <a:rPr lang="ko-KR" altLang="en-US" sz="2800" dirty="0" smtClean="0">
                <a:solidFill>
                  <a:schemeClr val="bg1"/>
                </a:solidFill>
              </a:rPr>
              <a:t>모든                                     </a:t>
            </a:r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</a:rPr>
              <a:t>포함하며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응용 프로그램이</a:t>
            </a:r>
            <a:r>
              <a:rPr lang="ko-KR" altLang="en-US" sz="2800" dirty="0">
                <a:solidFill>
                  <a:schemeClr val="bg1"/>
                </a:solidFill>
              </a:rPr>
              <a:t>나 웹사이트 등이 상호작용을 초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래하거나 그것에 반응하는 </a:t>
            </a:r>
            <a:r>
              <a:rPr lang="ko-KR" altLang="en-US" sz="2800" dirty="0">
                <a:solidFill>
                  <a:schemeClr val="bg1"/>
                </a:solidFill>
              </a:rPr>
              <a:t>방법 등을 </a:t>
            </a:r>
            <a:r>
              <a:rPr lang="ko-KR" altLang="en-US" sz="2800" dirty="0" smtClean="0">
                <a:solidFill>
                  <a:schemeClr val="bg1"/>
                </a:solidFill>
              </a:rPr>
              <a:t>의미한다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37004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7952" y="1192696"/>
            <a:ext cx="9906001" cy="47787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08" y="1192696"/>
            <a:ext cx="6806679" cy="477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5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129085" y="2004289"/>
            <a:ext cx="791154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0" dirty="0" smtClean="0">
                <a:solidFill>
                  <a:schemeClr val="accent1">
                    <a:lumMod val="7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Why??</a:t>
            </a:r>
          </a:p>
        </p:txBody>
      </p:sp>
    </p:spTree>
    <p:extLst>
      <p:ext uri="{BB962C8B-B14F-4D97-AF65-F5344CB8AC3E}">
        <p14:creationId xmlns:p14="http://schemas.microsoft.com/office/powerpoint/2010/main" val="423104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87" y="523395"/>
            <a:ext cx="8141794" cy="583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6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테마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1812</TotalTime>
  <Words>688</Words>
  <Application>Microsoft Office PowerPoint</Application>
  <PresentationFormat>A4 용지(210x297mm)</PresentationFormat>
  <Paragraphs>124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40" baseType="lpstr">
      <vt:lpstr>Noto Sans CJK KR Bold</vt:lpstr>
      <vt:lpstr>Noto Sans CJK KR DemiLight</vt:lpstr>
      <vt:lpstr>Noto Sans CJK KR Regular</vt:lpstr>
      <vt:lpstr>Noto Sans CJK KR Thin</vt:lpstr>
      <vt:lpstr>돋움</vt:lpstr>
      <vt:lpstr>돋움</vt:lpstr>
      <vt:lpstr>맑은 고딕</vt:lpstr>
      <vt:lpstr>Arial</vt:lpstr>
      <vt:lpstr>Calibri</vt:lpstr>
      <vt:lpstr>Calibri Light</vt:lpstr>
      <vt:lpstr>Wingdings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khdscor@gmail.com</cp:lastModifiedBy>
  <cp:revision>402</cp:revision>
  <dcterms:created xsi:type="dcterms:W3CDTF">2017-09-07T10:48:07Z</dcterms:created>
  <dcterms:modified xsi:type="dcterms:W3CDTF">2019-03-31T09:46:59Z</dcterms:modified>
</cp:coreProperties>
</file>